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solidFill>
                <a:srgbClr val="CCCDCB"/>
              </a:solidFill>
              <a:prstDash val="solid"/>
              <a:miter lim="400000"/>
            </a:ln>
          </a:top>
          <a:bottom>
            <a:ln w="127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28D8E">
              <a:alpha val="20000"/>
            </a:srgbClr>
          </a:solidFill>
        </a:fill>
      </a:tcStyle>
    </a:band2H>
    <a:firstCo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381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solidFill>
                <a:srgbClr val="CCCDCB"/>
              </a:solidFill>
              <a:prstDash val="solid"/>
              <a:miter lim="400000"/>
            </a:ln>
          </a:top>
          <a:bottom>
            <a:ln w="127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EBEBE3"/>
          </a:solidFill>
        </a:fill>
      </a:tcStyle>
    </a:firstCol>
    <a:lastRow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38100" cap="flat">
              <a:solidFill>
                <a:srgbClr val="CCCDCB"/>
              </a:solidFill>
              <a:prstDash val="solid"/>
              <a:miter lim="400000"/>
            </a:ln>
          </a:top>
          <a:bottom>
            <a:ln w="127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EBEBE3"/>
          </a:solidFill>
        </a:fill>
      </a:tcStyle>
    </a:lastRow>
    <a:firstRow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solidFill>
                <a:srgbClr val="CCCDCB"/>
              </a:solidFill>
              <a:prstDash val="solid"/>
              <a:miter lim="400000"/>
            </a:ln>
          </a:top>
          <a:bottom>
            <a:ln w="381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EBEBE3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left>
          <a:righ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right>
          <a:top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top>
          <a:bottom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bottom>
          <a:insideH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H>
          <a:insideV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left>
          <a:righ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right>
          <a:top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top>
          <a:bottom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bottom>
          <a:insideH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H>
          <a:insideV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V>
        </a:tcBdr>
        <a:fill>
          <a:solidFill>
            <a:srgbClr val="E5E1C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left>
          <a:righ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right>
          <a:top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top>
          <a:bottom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bottom>
          <a:insideH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H>
          <a:insideV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V>
        </a:tcBdr>
        <a:fill>
          <a:solidFill>
            <a:srgbClr val="B0C09A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left>
          <a:righ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right>
          <a:top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top>
          <a:bottom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bottom>
          <a:insideH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H>
          <a:insideV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V>
        </a:tcBdr>
        <a:fill>
          <a:solidFill>
            <a:srgbClr val="B0C09A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44444"/>
              </a:solidFill>
              <a:prstDash val="solid"/>
              <a:miter lim="400000"/>
            </a:ln>
          </a:top>
          <a:bottom>
            <a:ln w="12700" cap="flat">
              <a:solidFill>
                <a:srgbClr val="444444"/>
              </a:solidFill>
              <a:prstDash val="solid"/>
              <a:miter lim="400000"/>
            </a:ln>
          </a:bottom>
          <a:insideH>
            <a:ln w="12700" cap="flat">
              <a:solidFill>
                <a:srgbClr val="44444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AB0B5">
              <a:alpha val="1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>
                  <a:satOff val="-7715"/>
                  <a:lumOff val="-221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444444"/>
              </a:solidFill>
              <a:prstDash val="solid"/>
              <a:miter lim="400000"/>
            </a:ln>
          </a:right>
          <a:top>
            <a:ln w="12700" cap="flat">
              <a:solidFill>
                <a:srgbClr val="444444"/>
              </a:solidFill>
              <a:prstDash val="solid"/>
              <a:miter lim="400000"/>
            </a:ln>
          </a:top>
          <a:bottom>
            <a:ln w="12700" cap="flat">
              <a:solidFill>
                <a:srgbClr val="444444"/>
              </a:solidFill>
              <a:prstDash val="solid"/>
              <a:miter lim="400000"/>
            </a:ln>
          </a:bottom>
          <a:insideH>
            <a:ln w="12700" cap="flat">
              <a:solidFill>
                <a:srgbClr val="44444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ADBD7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44444"/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-7715"/>
                  <a:lumOff val="-221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AB0B5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-7715"/>
                  <a:lumOff val="-221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44444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AB0B5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949E9F"/>
              </a:solidFill>
              <a:prstDash val="solid"/>
              <a:miter lim="400000"/>
            </a:ln>
          </a:left>
          <a:right>
            <a:ln w="12700" cap="flat">
              <a:solidFill>
                <a:srgbClr val="949E9F"/>
              </a:solidFill>
              <a:prstDash val="solid"/>
              <a:miter lim="400000"/>
            </a:ln>
          </a:right>
          <a:top>
            <a:ln w="12700" cap="flat">
              <a:solidFill>
                <a:srgbClr val="949E9F"/>
              </a:solidFill>
              <a:prstDash val="solid"/>
              <a:miter lim="400000"/>
            </a:ln>
          </a:top>
          <a:bottom>
            <a:ln w="12700" cap="flat">
              <a:solidFill>
                <a:srgbClr val="949E9F"/>
              </a:solidFill>
              <a:prstDash val="solid"/>
              <a:miter lim="400000"/>
            </a:ln>
          </a:bottom>
          <a:insideH>
            <a:ln w="12700" cap="flat">
              <a:solidFill>
                <a:srgbClr val="949E9F"/>
              </a:solidFill>
              <a:prstDash val="solid"/>
              <a:miter lim="400000"/>
            </a:ln>
          </a:insideH>
          <a:insideV>
            <a:ln w="12700" cap="flat">
              <a:solidFill>
                <a:srgbClr val="949E9F"/>
              </a:solidFill>
              <a:prstDash val="solid"/>
              <a:miter lim="400000"/>
            </a:ln>
          </a:insideV>
        </a:tcBdr>
        <a:fill>
          <a:solidFill>
            <a:srgbClr val="E2E0D9"/>
          </a:solidFill>
        </a:fill>
      </a:tcStyle>
    </a:wholeTbl>
    <a:band2H>
      <a:tcTxStyle b="def" i="def"/>
      <a:tcStyle>
        <a:tcBdr/>
        <a:fill>
          <a:solidFill>
            <a:srgbClr val="EFECE5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4">
                  <a:satOff val="-11517"/>
                  <a:lumOff val="-24324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52922"/>
              </a:solidFill>
              <a:prstDash val="solid"/>
              <a:miter lim="400000"/>
            </a:ln>
          </a:top>
          <a:bottom>
            <a:ln w="12700" cap="flat">
              <a:solidFill>
                <a:srgbClr val="352922"/>
              </a:solidFill>
              <a:prstDash val="solid"/>
              <a:miter lim="400000"/>
            </a:ln>
          </a:bottom>
          <a:insideH>
            <a:ln w="12700" cap="flat">
              <a:solidFill>
                <a:srgbClr val="352922"/>
              </a:solidFill>
              <a:prstDash val="solid"/>
              <a:miter lim="400000"/>
            </a:ln>
          </a:insideH>
          <a:insideV>
            <a:ln w="12700" cap="flat">
              <a:solidFill>
                <a:srgbClr val="352922"/>
              </a:solidFill>
              <a:prstDash val="solid"/>
              <a:miter lim="400000"/>
            </a:ln>
          </a:insideV>
        </a:tcBdr>
        <a:fill>
          <a:solidFill>
            <a:srgbClr val="4F4036"/>
          </a:solidFill>
        </a:fill>
      </a:tcStyle>
    </a:firstCol>
    <a:lastRow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6D5D4B"/>
              </a:solidFill>
              <a:prstDash val="solid"/>
              <a:miter lim="400000"/>
            </a:ln>
          </a:left>
          <a:right>
            <a:ln w="12700" cap="flat">
              <a:solidFill>
                <a:srgbClr val="6D5D4B"/>
              </a:solidFill>
              <a:prstDash val="solid"/>
              <a:miter lim="400000"/>
            </a:ln>
          </a:right>
          <a:top>
            <a:ln w="25400" cap="flat">
              <a:solidFill>
                <a:srgbClr val="352922"/>
              </a:solidFill>
              <a:prstDash val="solid"/>
              <a:miter lim="400000"/>
            </a:ln>
          </a:top>
          <a:bottom>
            <a:ln w="12700" cap="flat">
              <a:solidFill>
                <a:schemeClr val="accent4">
                  <a:satOff val="-11517"/>
                  <a:lumOff val="-24324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6D5D4B"/>
              </a:solidFill>
              <a:prstDash val="solid"/>
              <a:miter lim="400000"/>
            </a:ln>
          </a:insideH>
          <a:insideV>
            <a:ln w="12700" cap="flat">
              <a:solidFill>
                <a:srgbClr val="6D5D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52922"/>
              </a:solidFill>
              <a:prstDash val="solid"/>
              <a:miter lim="400000"/>
            </a:ln>
          </a:left>
          <a:right>
            <a:ln w="12700" cap="flat">
              <a:solidFill>
                <a:srgbClr val="352922"/>
              </a:solidFill>
              <a:prstDash val="solid"/>
              <a:miter lim="400000"/>
            </a:ln>
          </a:right>
          <a:top>
            <a:ln w="12700" cap="flat">
              <a:solidFill>
                <a:schemeClr val="accent4">
                  <a:satOff val="-11517"/>
                  <a:lumOff val="-24324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352922"/>
              </a:solidFill>
              <a:prstDash val="solid"/>
              <a:miter lim="400000"/>
            </a:ln>
          </a:bottom>
          <a:insideH>
            <a:ln w="12700" cap="flat">
              <a:solidFill>
                <a:srgbClr val="352922"/>
              </a:solidFill>
              <a:prstDash val="solid"/>
              <a:miter lim="400000"/>
            </a:ln>
          </a:insideH>
          <a:insideV>
            <a:ln w="12700" cap="flat">
              <a:solidFill>
                <a:srgbClr val="352922"/>
              </a:solidFill>
              <a:prstDash val="solid"/>
              <a:miter lim="400000"/>
            </a:ln>
          </a:insideV>
        </a:tcBdr>
        <a:fill>
          <a:solidFill>
            <a:srgbClr val="4F403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3">
              <a:alpha val="38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939393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A5A8A3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5A8A3"/>
              </a:solidFill>
              <a:prstDash val="solid"/>
              <a:miter lim="400000"/>
            </a:ln>
          </a:left>
          <a:right>
            <a:ln w="12700" cap="flat">
              <a:solidFill>
                <a:srgbClr val="A5A8A3"/>
              </a:solidFill>
              <a:prstDash val="solid"/>
              <a:miter lim="400000"/>
            </a:ln>
          </a:right>
          <a:top>
            <a:ln w="12700" cap="flat">
              <a:solidFill>
                <a:srgbClr val="939393"/>
              </a:solidFill>
              <a:prstDash val="solid"/>
              <a:miter lim="400000"/>
            </a:ln>
          </a:top>
          <a:bottom>
            <a:ln w="12700" cap="flat">
              <a:solidFill>
                <a:srgbClr val="93939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5A8A3"/>
              </a:solidFill>
              <a:prstDash val="solid"/>
              <a:miter lim="400000"/>
            </a:ln>
          </a:insideV>
        </a:tcBdr>
        <a:fill>
          <a:solidFill>
            <a:srgbClr val="6D6D6D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5A8A3"/>
              </a:solidFill>
              <a:prstDash val="solid"/>
              <a:miter lim="400000"/>
            </a:ln>
          </a:left>
          <a:right>
            <a:ln w="12700" cap="flat">
              <a:solidFill>
                <a:srgbClr val="A5A8A3"/>
              </a:solidFill>
              <a:prstDash val="solid"/>
              <a:miter lim="400000"/>
            </a:ln>
          </a:right>
          <a:top>
            <a:ln w="12700" cap="flat">
              <a:solidFill>
                <a:srgbClr val="939393"/>
              </a:solidFill>
              <a:prstDash val="solid"/>
              <a:miter lim="400000"/>
            </a:ln>
          </a:top>
          <a:bottom>
            <a:ln w="12700" cap="flat">
              <a:solidFill>
                <a:srgbClr val="93939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5A8A3"/>
              </a:solidFill>
              <a:prstDash val="solid"/>
              <a:miter lim="400000"/>
            </a:ln>
          </a:insideV>
        </a:tcBdr>
        <a:fill>
          <a:solidFill>
            <a:srgbClr val="6D6D6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CCDCB">
              <a:alpha val="21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3939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939393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3939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SMB stands for Server Message Block, a file sharing protocol in Windows, used to access shared folders on Windows machines</a:t>
            </a:r>
          </a:p>
          <a:p>
            <a:pPr/>
            <a:r>
              <a:t>- SMB signing is security signature, part of a security mechanism in the SMB protocol</a:t>
            </a:r>
          </a:p>
          <a:p>
            <a:pPr/>
            <a:r>
              <a:t>- By default this is always disabled or not required on remote server/ Can be fixed by going in the Local Group Policy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VPR stands for Vulnerability Priority Rating give a score from 0.1-10.0 for the likelihood of exploit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9507" indent="-229507">
              <a:buSzPct val="100000"/>
              <a:buChar char="-"/>
            </a:pPr>
            <a:r>
              <a:t>KB5011487 is an Dynamic Cumulative Update package for Windows 10 Version 21H2</a:t>
            </a:r>
          </a:p>
          <a:p>
            <a:pPr marL="229507" indent="-229507">
              <a:buSzPct val="100000"/>
              <a:buChar char="-"/>
            </a:pPr>
            <a:r>
              <a:t>Windows Speculative Execution Configuration Check is telling you to check for vulnerabilities in a comp sys in which a speculative execution optimization implemented in a microprocessor is exploited to leak secret data to an unauthorized party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019300" y="3429000"/>
            <a:ext cx="20955000" cy="4102100"/>
          </a:xfrm>
          <a:prstGeom prst="rect">
            <a:avLst/>
          </a:prstGeom>
        </p:spPr>
        <p:txBody>
          <a:bodyPr anchor="b"/>
          <a:lstStyle>
            <a:lvl1pPr>
              <a:defRPr cap="all" spc="319">
                <a:solidFill>
                  <a:srgbClr val="EBEBEB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019300" y="7518400"/>
            <a:ext cx="20955000" cy="1968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pc="200" sz="50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  <a:lvl2pPr marL="0" indent="0" algn="ctr">
              <a:spcBef>
                <a:spcPts val="0"/>
              </a:spcBef>
              <a:buSzTx/>
              <a:buNone/>
              <a:defRPr spc="200" sz="50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2pPr>
            <a:lvl3pPr marL="0" indent="0" algn="ctr">
              <a:spcBef>
                <a:spcPts val="0"/>
              </a:spcBef>
              <a:buSzTx/>
              <a:buNone/>
              <a:defRPr spc="200" sz="50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3pPr>
            <a:lvl4pPr marL="0" indent="0" algn="ctr">
              <a:spcBef>
                <a:spcPts val="0"/>
              </a:spcBef>
              <a:buSzTx/>
              <a:buNone/>
              <a:defRPr spc="200" sz="50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4pPr>
            <a:lvl5pPr marL="0" indent="0" algn="ctr">
              <a:spcBef>
                <a:spcPts val="0"/>
              </a:spcBef>
              <a:buSzTx/>
              <a:buNone/>
              <a:defRPr spc="200" sz="50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C8C8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lack and white photo of a tree silhouetted against the sky"/>
          <p:cNvSpPr/>
          <p:nvPr>
            <p:ph type="pic" idx="21"/>
          </p:nvPr>
        </p:nvSpPr>
        <p:spPr>
          <a:xfrm>
            <a:off x="611458" y="-906627"/>
            <a:ext cx="22606597" cy="14732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3" name="Black and white photo of a tree silhouetted against the sky"/>
          <p:cNvSpPr/>
          <p:nvPr>
            <p:ph type="pic" idx="22"/>
          </p:nvPr>
        </p:nvSpPr>
        <p:spPr>
          <a:xfrm>
            <a:off x="751558" y="-758563"/>
            <a:ext cx="22203409" cy="1446925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Black and white photo of a tree silhouetted against the sky 2"/>
          <p:cNvSpPr/>
          <p:nvPr>
            <p:ph type="pic" idx="21"/>
          </p:nvPr>
        </p:nvSpPr>
        <p:spPr>
          <a:xfrm>
            <a:off x="1894636" y="925160"/>
            <a:ext cx="21212638" cy="1382360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Black and white photo of two trees silhouetted against the sky"/>
          <p:cNvSpPr/>
          <p:nvPr>
            <p:ph type="pic" sz="half" idx="22"/>
          </p:nvPr>
        </p:nvSpPr>
        <p:spPr>
          <a:xfrm>
            <a:off x="11546603" y="-229489"/>
            <a:ext cx="11838431" cy="771473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Black and white photo of a tree silhouetted against the sky 1"/>
          <p:cNvSpPr/>
          <p:nvPr>
            <p:ph type="pic" idx="23"/>
          </p:nvPr>
        </p:nvSpPr>
        <p:spPr>
          <a:xfrm>
            <a:off x="1601469" y="1266508"/>
            <a:ext cx="16989992" cy="1107183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2374900" y="8953500"/>
            <a:ext cx="19621500" cy="736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4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2374900" y="5530850"/>
            <a:ext cx="196215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8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lack and white photo of two trees silhouetted against the sky"/>
          <p:cNvSpPr/>
          <p:nvPr>
            <p:ph type="pic" idx="21"/>
          </p:nvPr>
        </p:nvSpPr>
        <p:spPr>
          <a:xfrm>
            <a:off x="-1067601" y="-2616200"/>
            <a:ext cx="27665345" cy="180286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ack and white photo of two trees silhouetted against the sky"/>
          <p:cNvSpPr/>
          <p:nvPr>
            <p:ph type="pic" idx="21"/>
          </p:nvPr>
        </p:nvSpPr>
        <p:spPr>
          <a:xfrm>
            <a:off x="3012055" y="-1422648"/>
            <a:ext cx="18708909" cy="12192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019300" y="9105900"/>
            <a:ext cx="20955000" cy="2349500"/>
          </a:xfrm>
          <a:prstGeom prst="rect">
            <a:avLst/>
          </a:prstGeom>
        </p:spPr>
        <p:txBody>
          <a:bodyPr anchor="b"/>
          <a:lstStyle>
            <a:lvl1pPr>
              <a:defRPr cap="all" spc="319">
                <a:solidFill>
                  <a:srgbClr val="EBEBEB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019300" y="11480800"/>
            <a:ext cx="20955000" cy="1841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pc="200" sz="50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  <a:lvl2pPr marL="0" indent="0" algn="ctr">
              <a:spcBef>
                <a:spcPts val="0"/>
              </a:spcBef>
              <a:buSzTx/>
              <a:buNone/>
              <a:defRPr spc="200" sz="50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2pPr>
            <a:lvl3pPr marL="0" indent="0" algn="ctr">
              <a:spcBef>
                <a:spcPts val="0"/>
              </a:spcBef>
              <a:buSzTx/>
              <a:buNone/>
              <a:defRPr spc="200" sz="50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3pPr>
            <a:lvl4pPr marL="0" indent="0" algn="ctr">
              <a:spcBef>
                <a:spcPts val="0"/>
              </a:spcBef>
              <a:buSzTx/>
              <a:buNone/>
              <a:defRPr spc="200" sz="50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4pPr>
            <a:lvl5pPr marL="0" indent="0" algn="ctr">
              <a:spcBef>
                <a:spcPts val="0"/>
              </a:spcBef>
              <a:buSzTx/>
              <a:buNone/>
              <a:defRPr spc="200" sz="50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C8C8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019300" y="4800600"/>
            <a:ext cx="20955000" cy="4102100"/>
          </a:xfrm>
          <a:prstGeom prst="rect">
            <a:avLst/>
          </a:prstGeom>
        </p:spPr>
        <p:txBody>
          <a:bodyPr/>
          <a:lstStyle>
            <a:lvl1pPr>
              <a:defRPr cap="all" spc="319">
                <a:solidFill>
                  <a:srgbClr val="EBEBEB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C8C8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lack and white photo of a tree silhouetted against the sky"/>
          <p:cNvSpPr/>
          <p:nvPr>
            <p:ph type="pic" idx="21"/>
          </p:nvPr>
        </p:nvSpPr>
        <p:spPr>
          <a:xfrm>
            <a:off x="12077064" y="-1117735"/>
            <a:ext cx="22736901" cy="1481691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714500" y="1651000"/>
            <a:ext cx="9880600" cy="54991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714500" y="7315200"/>
            <a:ext cx="9880600" cy="4749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lack and white photo of a tree silhouetted against the sky"/>
          <p:cNvSpPr/>
          <p:nvPr>
            <p:ph type="pic" idx="21"/>
          </p:nvPr>
        </p:nvSpPr>
        <p:spPr>
          <a:xfrm>
            <a:off x="12594589" y="940886"/>
            <a:ext cx="20229006" cy="13182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727200" y="3810000"/>
            <a:ext cx="9601200" cy="8470900"/>
          </a:xfrm>
          <a:prstGeom prst="rect">
            <a:avLst/>
          </a:prstGeom>
        </p:spPr>
        <p:txBody>
          <a:bodyPr/>
          <a:lstStyle>
            <a:lvl1pPr marL="495300" indent="-495300">
              <a:defRPr sz="4600"/>
            </a:lvl1pPr>
            <a:lvl2pPr marL="990600" indent="-495300">
              <a:defRPr sz="4600"/>
            </a:lvl2pPr>
            <a:lvl3pPr marL="1485900" indent="-495300">
              <a:defRPr sz="4600"/>
            </a:lvl3pPr>
            <a:lvl4pPr marL="1981200" indent="-495300">
              <a:defRPr sz="4600"/>
            </a:lvl4pPr>
            <a:lvl5pPr marL="2476500" indent="-495300"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714500" y="965200"/>
            <a:ext cx="20955000" cy="11785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Ca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lack and white photo of two trees silhouetted against the sky"/>
          <p:cNvSpPr/>
          <p:nvPr>
            <p:ph type="pic" idx="21"/>
          </p:nvPr>
        </p:nvSpPr>
        <p:spPr>
          <a:xfrm>
            <a:off x="1643849" y="-1906357"/>
            <a:ext cx="21149127" cy="137822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905000" y="10121900"/>
            <a:ext cx="9766300" cy="92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  <a:lvl2pPr marL="0" indent="0">
              <a:spcBef>
                <a:spcPts val="0"/>
              </a:spcBef>
              <a:buSzTx/>
              <a:buNone/>
              <a:defRPr sz="32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2pPr>
            <a:lvl3pPr marL="0" indent="0">
              <a:spcBef>
                <a:spcPts val="0"/>
              </a:spcBef>
              <a:buSzTx/>
              <a:buNone/>
              <a:defRPr sz="32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3pPr>
            <a:lvl4pPr marL="0" indent="0">
              <a:spcBef>
                <a:spcPts val="0"/>
              </a:spcBef>
              <a:buSzTx/>
              <a:buNone/>
              <a:defRPr sz="32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4pPr>
            <a:lvl5pPr marL="0" indent="0">
              <a:spcBef>
                <a:spcPts val="0"/>
              </a:spcBef>
              <a:buSzTx/>
              <a:buNone/>
              <a:defRPr sz="32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14500" y="444500"/>
            <a:ext cx="20955000" cy="250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14500" y="3822700"/>
            <a:ext cx="20955000" cy="8928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6100" y="1284605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434343"/>
                </a:solidFill>
                <a:effectLst>
                  <a:outerShdw sx="100000" sy="100000" kx="0" ky="0" algn="b" rotWithShape="0" blurRad="25400" dist="23648" dir="16200000">
                    <a:srgbClr val="000000">
                      <a:alpha val="20689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5600" u="none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5600" u="none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5600" u="none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5600" u="none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5600" u="none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5600" u="none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5600" u="none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5600" u="none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5600" u="none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Vulnerability Management Lab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Vulnerability Management Lab</a:t>
            </a:r>
          </a:p>
        </p:txBody>
      </p:sp>
      <p:sp>
        <p:nvSpPr>
          <p:cNvPr id="138" name="Vien Tra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Vien Tran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Black and white photo of two trees silhouetted against the sky" descr="Black and white photo of two trees silhouetted against the sky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2777" t="0" r="277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Black and white photo of two trees silhouetted against the sky" descr="Black and white photo of two trees silhouetted against th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77" t="0" r="277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Black and white photo of two trees silhouetted against the sky" descr="Black and white photo of two trees silhouetted against th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77" t="0" r="277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Black and white photo of two trees silhouetted against the sky" descr="Black and white photo of two trees silhouetted against th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77" t="0" r="277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Black and white photo of two trees silhouetted against the sky" descr="Black and white photo of two trees silhouetted against th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77" t="0" r="277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Black and white photo of two trees silhouetted against the sky" descr="Black and white photo of two trees silhouetted against th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77" t="0" r="277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Black and white photo of two trees silhouetted against the sky" descr="Black and white photo of two trees silhouetted against th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77" t="0" r="277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Black and white photo of two trees silhouetted against the sky" descr="Black and white photo of two trees silhouetted against th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77" t="0" r="277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Black and white photo of two trees silhouetted against the sky" descr="Black and white photo of two trees silhouetted against th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77" t="0" r="277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hank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VM Desktop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VM Desktop</a:t>
            </a:r>
          </a:p>
        </p:txBody>
      </p:sp>
      <p:pic>
        <p:nvPicPr>
          <p:cNvPr id="141" name="Screenshot 2022-05-18 151912.png" descr="Screenshot 2022-05-18 1519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9562" y="296745"/>
            <a:ext cx="13924876" cy="10921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Black and white photo of two trees silhouetted against the sky" descr="Black and white photo of two trees silhouetted against the sky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738600" y="1536700"/>
            <a:ext cx="20904201" cy="8166100"/>
          </a:xfrm>
          <a:prstGeom prst="rect">
            <a:avLst/>
          </a:prstGeom>
        </p:spPr>
      </p:pic>
      <p:sp>
        <p:nvSpPr>
          <p:cNvPr id="144" name="Tenable Nessus Home Pag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Tenable Nessus Home 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Black and white photo of two trees silhouetted against the sky" descr="Black and white photo of two trees silhouetted against th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77" t="0" r="277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Black and white photo of two trees silhouetted against the sky" descr="Black and white photo of two trees silhouetted against th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77" t="0" r="277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Black and white photo of two trees silhouetted against the sky" descr="Black and white photo of two trees silhouetted against the sky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2777" t="0" r="277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Black and white photo of two trees silhouetted against the sky" descr="Black and white photo of two trees silhouetted against the sky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2777" t="0" r="277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Black and white photo of two trees silhouetted against the sky" descr="Black and white photo of two trees silhouetted against th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77" t="0" r="277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Black and white photo of two trees silhouetted against the sky" descr="Black and white photo of two trees silhouetted against th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77" t="0" r="277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PhotoPortfolio">
  <a:themeElements>
    <a:clrScheme name="PhotoPortfolio">
      <a:dk1>
        <a:srgbClr val="72675A"/>
      </a:dk1>
      <a:lt1>
        <a:srgbClr val="184472"/>
      </a:lt1>
      <a:dk2>
        <a:srgbClr val="626262"/>
      </a:dk2>
      <a:lt2>
        <a:srgbClr val="C1C1C1"/>
      </a:lt2>
      <a:accent1>
        <a:srgbClr val="95ABBF"/>
      </a:accent1>
      <a:accent2>
        <a:srgbClr val="8FAC7A"/>
      </a:accent2>
      <a:accent3>
        <a:srgbClr val="C6C190"/>
      </a:accent3>
      <a:accent4>
        <a:srgbClr val="C2B18B"/>
      </a:accent4>
      <a:accent5>
        <a:srgbClr val="D9A774"/>
      </a:accent5>
      <a:accent6>
        <a:srgbClr val="B78367"/>
      </a:accent6>
      <a:hlink>
        <a:srgbClr val="0000FF"/>
      </a:hlink>
      <a:folHlink>
        <a:srgbClr val="FF00FF"/>
      </a:folHlink>
    </a:clrScheme>
    <a:fontScheme name="PhotoPortfolio">
      <a:majorFont>
        <a:latin typeface="Baskerville"/>
        <a:ea typeface="Baskerville"/>
        <a:cs typeface="Baskerville"/>
      </a:majorFont>
      <a:minorFont>
        <a:latin typeface="Cochin"/>
        <a:ea typeface="Cochin"/>
        <a:cs typeface="Cochin"/>
      </a:minorFont>
    </a:fontScheme>
    <a:fmtScheme name="Photo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38100" dir="540000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51515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72675A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hotoPortfolio">
  <a:themeElements>
    <a:clrScheme name="PhotoPortfolio">
      <a:dk1>
        <a:srgbClr val="000000"/>
      </a:dk1>
      <a:lt1>
        <a:srgbClr val="FFFFFF"/>
      </a:lt1>
      <a:dk2>
        <a:srgbClr val="626262"/>
      </a:dk2>
      <a:lt2>
        <a:srgbClr val="C1C1C1"/>
      </a:lt2>
      <a:accent1>
        <a:srgbClr val="95ABBF"/>
      </a:accent1>
      <a:accent2>
        <a:srgbClr val="8FAC7A"/>
      </a:accent2>
      <a:accent3>
        <a:srgbClr val="C6C190"/>
      </a:accent3>
      <a:accent4>
        <a:srgbClr val="C2B18B"/>
      </a:accent4>
      <a:accent5>
        <a:srgbClr val="D9A774"/>
      </a:accent5>
      <a:accent6>
        <a:srgbClr val="B78367"/>
      </a:accent6>
      <a:hlink>
        <a:srgbClr val="0000FF"/>
      </a:hlink>
      <a:folHlink>
        <a:srgbClr val="FF00FF"/>
      </a:folHlink>
    </a:clrScheme>
    <a:fontScheme name="PhotoPortfolio">
      <a:majorFont>
        <a:latin typeface="Baskerville"/>
        <a:ea typeface="Baskerville"/>
        <a:cs typeface="Baskerville"/>
      </a:majorFont>
      <a:minorFont>
        <a:latin typeface="Cochin"/>
        <a:ea typeface="Cochin"/>
        <a:cs typeface="Cochin"/>
      </a:minorFont>
    </a:fontScheme>
    <a:fmtScheme name="Photo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38100" dir="540000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51515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72675A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